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3" r:id="rId6"/>
    <p:sldId id="264" r:id="rId7"/>
    <p:sldId id="265" r:id="rId8"/>
    <p:sldId id="266" r:id="rId9"/>
    <p:sldId id="267" r:id="rId10"/>
    <p:sldId id="268" r:id="rId1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1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F986499F-CC85-4ED7-908D-A1A4E271A966}" type="datetimeFigureOut">
              <a:rPr lang="es-CO" smtClean="0"/>
              <a:t>15/05/2016</a:t>
            </a:fld>
            <a:endParaRPr lang="es-CO"/>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CO"/>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CF684EAB-FEAE-4F8E-800D-2005B0000954}"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986499F-CC85-4ED7-908D-A1A4E271A966}" type="datetimeFigureOut">
              <a:rPr lang="es-CO" smtClean="0"/>
              <a:t>15/05/2016</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CF684EAB-FEAE-4F8E-800D-2005B0000954}"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986499F-CC85-4ED7-908D-A1A4E271A966}" type="datetimeFigureOut">
              <a:rPr lang="es-CO" smtClean="0"/>
              <a:t>15/05/2016</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CF684EAB-FEAE-4F8E-800D-2005B0000954}"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986499F-CC85-4ED7-908D-A1A4E271A966}" type="datetimeFigureOut">
              <a:rPr lang="es-CO" smtClean="0"/>
              <a:t>15/05/2016</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CF684EAB-FEAE-4F8E-800D-2005B0000954}" type="slidenum">
              <a:rPr lang="es-CO" smtClean="0"/>
              <a:t>‹Nº›</a:t>
            </a:fld>
            <a:endParaRPr lang="es-CO"/>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F986499F-CC85-4ED7-908D-A1A4E271A966}" type="datetimeFigureOut">
              <a:rPr lang="es-CO" smtClean="0"/>
              <a:t>15/05/2016</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CF684EAB-FEAE-4F8E-800D-2005B0000954}" type="slidenum">
              <a:rPr lang="es-CO" smtClean="0"/>
              <a:t>‹Nº›</a:t>
            </a:fld>
            <a:endParaRPr lang="es-CO"/>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986499F-CC85-4ED7-908D-A1A4E271A966}" type="datetimeFigureOut">
              <a:rPr lang="es-CO" smtClean="0"/>
              <a:t>15/05/2016</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CF684EAB-FEAE-4F8E-800D-2005B0000954}" type="slidenum">
              <a:rPr lang="es-CO" smtClean="0"/>
              <a:t>‹Nº›</a:t>
            </a:fld>
            <a:endParaRPr lang="es-CO"/>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F986499F-CC85-4ED7-908D-A1A4E271A966}" type="datetimeFigureOut">
              <a:rPr lang="es-CO" smtClean="0"/>
              <a:t>15/05/2016</a:t>
            </a:fld>
            <a:endParaRPr lang="es-CO"/>
          </a:p>
        </p:txBody>
      </p:sp>
      <p:sp>
        <p:nvSpPr>
          <p:cNvPr id="8" name="7 Marcador de pie de página"/>
          <p:cNvSpPr>
            <a:spLocks noGrp="1"/>
          </p:cNvSpPr>
          <p:nvPr>
            <p:ph type="ftr" sz="quarter" idx="11"/>
          </p:nvPr>
        </p:nvSpPr>
        <p:spPr/>
        <p:txBody>
          <a:bodyPr/>
          <a:lstStyle>
            <a:extLst/>
          </a:lstStyle>
          <a:p>
            <a:endParaRPr lang="es-CO"/>
          </a:p>
        </p:txBody>
      </p:sp>
      <p:sp>
        <p:nvSpPr>
          <p:cNvPr id="9" name="8 Marcador de número de diapositiva"/>
          <p:cNvSpPr>
            <a:spLocks noGrp="1"/>
          </p:cNvSpPr>
          <p:nvPr>
            <p:ph type="sldNum" sz="quarter" idx="12"/>
          </p:nvPr>
        </p:nvSpPr>
        <p:spPr/>
        <p:txBody>
          <a:bodyPr/>
          <a:lstStyle>
            <a:extLst/>
          </a:lstStyle>
          <a:p>
            <a:fld id="{CF684EAB-FEAE-4F8E-800D-2005B0000954}" type="slidenum">
              <a:rPr lang="es-CO" smtClean="0"/>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F986499F-CC85-4ED7-908D-A1A4E271A966}" type="datetimeFigureOut">
              <a:rPr lang="es-CO" smtClean="0"/>
              <a:t>15/05/2016</a:t>
            </a:fld>
            <a:endParaRPr lang="es-CO"/>
          </a:p>
        </p:txBody>
      </p:sp>
      <p:sp>
        <p:nvSpPr>
          <p:cNvPr id="4" name="3 Marcador de pie de página"/>
          <p:cNvSpPr>
            <a:spLocks noGrp="1"/>
          </p:cNvSpPr>
          <p:nvPr>
            <p:ph type="ftr" sz="quarter" idx="11"/>
          </p:nvPr>
        </p:nvSpPr>
        <p:spPr/>
        <p:txBody>
          <a:bodyPr/>
          <a:lstStyle>
            <a:extLst/>
          </a:lstStyle>
          <a:p>
            <a:endParaRPr lang="es-CO"/>
          </a:p>
        </p:txBody>
      </p:sp>
      <p:sp>
        <p:nvSpPr>
          <p:cNvPr id="5" name="4 Marcador de número de diapositiva"/>
          <p:cNvSpPr>
            <a:spLocks noGrp="1"/>
          </p:cNvSpPr>
          <p:nvPr>
            <p:ph type="sldNum" sz="quarter" idx="12"/>
          </p:nvPr>
        </p:nvSpPr>
        <p:spPr/>
        <p:txBody>
          <a:bodyPr/>
          <a:lstStyle>
            <a:extLst/>
          </a:lstStyle>
          <a:p>
            <a:fld id="{CF684EAB-FEAE-4F8E-800D-2005B0000954}" type="slidenum">
              <a:rPr lang="es-CO" smtClean="0"/>
              <a:t>‹Nº›</a:t>
            </a:fld>
            <a:endParaRPr lang="es-CO"/>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F986499F-CC85-4ED7-908D-A1A4E271A966}" type="datetimeFigureOut">
              <a:rPr lang="es-CO" smtClean="0"/>
              <a:t>15/05/2016</a:t>
            </a:fld>
            <a:endParaRPr lang="es-CO"/>
          </a:p>
        </p:txBody>
      </p:sp>
      <p:sp>
        <p:nvSpPr>
          <p:cNvPr id="3" name="2 Marcador de pie de página"/>
          <p:cNvSpPr>
            <a:spLocks noGrp="1"/>
          </p:cNvSpPr>
          <p:nvPr>
            <p:ph type="ftr" sz="quarter" idx="11"/>
          </p:nvPr>
        </p:nvSpPr>
        <p:spPr/>
        <p:txBody>
          <a:bodyPr/>
          <a:lstStyle>
            <a:extLst/>
          </a:lstStyle>
          <a:p>
            <a:endParaRPr lang="es-CO"/>
          </a:p>
        </p:txBody>
      </p:sp>
      <p:sp>
        <p:nvSpPr>
          <p:cNvPr id="4" name="3 Marcador de número de diapositiva"/>
          <p:cNvSpPr>
            <a:spLocks noGrp="1"/>
          </p:cNvSpPr>
          <p:nvPr>
            <p:ph type="sldNum" sz="quarter" idx="12"/>
          </p:nvPr>
        </p:nvSpPr>
        <p:spPr/>
        <p:txBody>
          <a:bodyPr/>
          <a:lstStyle>
            <a:extLst/>
          </a:lstStyle>
          <a:p>
            <a:fld id="{CF684EAB-FEAE-4F8E-800D-2005B0000954}"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F986499F-CC85-4ED7-908D-A1A4E271A966}" type="datetimeFigureOut">
              <a:rPr lang="es-CO" smtClean="0"/>
              <a:t>15/05/2016</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CF684EAB-FEAE-4F8E-800D-2005B0000954}" type="slidenum">
              <a:rPr lang="es-CO" smtClean="0"/>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F986499F-CC85-4ED7-908D-A1A4E271A966}" type="datetimeFigureOut">
              <a:rPr lang="es-CO" smtClean="0"/>
              <a:t>15/05/2016</a:t>
            </a:fld>
            <a:endParaRPr lang="es-CO"/>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CO"/>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CF684EAB-FEAE-4F8E-800D-2005B0000954}" type="slidenum">
              <a:rPr lang="es-CO" smtClean="0"/>
              <a:t>‹Nº›</a:t>
            </a:fld>
            <a:endParaRPr lang="es-CO"/>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986499F-CC85-4ED7-908D-A1A4E271A966}" type="datetimeFigureOut">
              <a:rPr lang="es-CO" smtClean="0"/>
              <a:t>15/05/2016</a:t>
            </a:fld>
            <a:endParaRPr lang="es-CO"/>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CO"/>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F684EAB-FEAE-4F8E-800D-2005B0000954}"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1470025"/>
          </a:xfrm>
        </p:spPr>
        <p:txBody>
          <a:bodyPr>
            <a:normAutofit fontScale="90000"/>
          </a:bodyPr>
          <a:lstStyle/>
          <a:p>
            <a:r>
              <a:rPr lang="es-CO" b="1" dirty="0" smtClean="0">
                <a:solidFill>
                  <a:srgbClr val="FF0000"/>
                </a:solidFill>
                <a:latin typeface="Arial" pitchFamily="34" charset="0"/>
                <a:cs typeface="Arial" pitchFamily="34" charset="0"/>
              </a:rPr>
              <a:t>Inteligencia artificial y robótica</a:t>
            </a:r>
            <a:endParaRPr lang="es-CO" b="1" dirty="0">
              <a:solidFill>
                <a:srgbClr val="FF0000"/>
              </a:solidFill>
              <a:latin typeface="Arial" pitchFamily="34" charset="0"/>
              <a:cs typeface="Arial" pitchFamily="34" charset="0"/>
            </a:endParaRPr>
          </a:p>
        </p:txBody>
      </p:sp>
      <p:sp>
        <p:nvSpPr>
          <p:cNvPr id="3" name="2 Subtítulo"/>
          <p:cNvSpPr>
            <a:spLocks noGrp="1"/>
          </p:cNvSpPr>
          <p:nvPr>
            <p:ph type="subTitle" idx="1"/>
          </p:nvPr>
        </p:nvSpPr>
        <p:spPr>
          <a:xfrm>
            <a:off x="1331640" y="3140968"/>
            <a:ext cx="6400800" cy="1752600"/>
          </a:xfrm>
        </p:spPr>
        <p:txBody>
          <a:bodyPr/>
          <a:lstStyle/>
          <a:p>
            <a:r>
              <a:rPr lang="es-CO" dirty="0" smtClean="0">
                <a:solidFill>
                  <a:schemeClr val="tx1"/>
                </a:solidFill>
              </a:rPr>
              <a:t>Jhomer Santiago Naranjo </a:t>
            </a:r>
            <a:r>
              <a:rPr lang="es-CO" dirty="0">
                <a:solidFill>
                  <a:schemeClr val="tx1"/>
                </a:solidFill>
              </a:rPr>
              <a:t>R</a:t>
            </a:r>
            <a:r>
              <a:rPr lang="es-CO" dirty="0" smtClean="0">
                <a:solidFill>
                  <a:schemeClr val="tx1"/>
                </a:solidFill>
              </a:rPr>
              <a:t>estrepo</a:t>
            </a:r>
          </a:p>
          <a:p>
            <a:r>
              <a:rPr lang="es-CO" dirty="0" smtClean="0">
                <a:solidFill>
                  <a:schemeClr val="tx1"/>
                </a:solidFill>
              </a:rPr>
              <a:t>Kevin </a:t>
            </a:r>
            <a:r>
              <a:rPr lang="es-CO" dirty="0">
                <a:solidFill>
                  <a:schemeClr val="tx1"/>
                </a:solidFill>
              </a:rPr>
              <a:t>A</a:t>
            </a:r>
            <a:r>
              <a:rPr lang="es-CO" dirty="0" smtClean="0">
                <a:solidFill>
                  <a:schemeClr val="tx1"/>
                </a:solidFill>
              </a:rPr>
              <a:t>lejandro Agudelo Mejía</a:t>
            </a:r>
          </a:p>
          <a:p>
            <a:r>
              <a:rPr lang="es-CO" dirty="0" smtClean="0"/>
              <a:t>10°1</a:t>
            </a:r>
            <a:endParaRPr lang="es-CO" dirty="0"/>
          </a:p>
        </p:txBody>
      </p:sp>
      <p:pic>
        <p:nvPicPr>
          <p:cNvPr id="4" name="Diviners - Savannah (feat. Philly K) [NCS Releas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89168" y="5984405"/>
            <a:ext cx="609600" cy="609600"/>
          </a:xfrm>
          <a:prstGeom prst="rect">
            <a:avLst/>
          </a:prstGeom>
        </p:spPr>
      </p:pic>
    </p:spTree>
    <p:extLst>
      <p:ext uri="{BB962C8B-B14F-4D97-AF65-F5344CB8AC3E}">
        <p14:creationId xmlns:p14="http://schemas.microsoft.com/office/powerpoint/2010/main" val="234678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CO" dirty="0"/>
              <a:t> </a:t>
            </a:r>
            <a:r>
              <a:rPr lang="es-CO" dirty="0">
                <a:solidFill>
                  <a:srgbClr val="FF0000"/>
                </a:solidFill>
              </a:rPr>
              <a:t>Simulación con Orientación hacia procesos: </a:t>
            </a:r>
            <a:endParaRPr lang="es-CO" dirty="0" smtClean="0">
              <a:solidFill>
                <a:srgbClr val="FF0000"/>
              </a:solidFill>
            </a:endParaRPr>
          </a:p>
          <a:p>
            <a:pPr marL="109728" indent="0">
              <a:buNone/>
            </a:pPr>
            <a:r>
              <a:rPr lang="es-CO" dirty="0" smtClean="0"/>
              <a:t>modelaje </a:t>
            </a:r>
            <a:r>
              <a:rPr lang="es-CO" dirty="0"/>
              <a:t>con un enfoque de procesos, en el cual la lógica del modelo gira alrededor de los procesos que deben seguir las entidades. </a:t>
            </a:r>
            <a:r>
              <a:rPr lang="es-CO" dirty="0" smtClean="0"/>
              <a:t>En </a:t>
            </a:r>
            <a:r>
              <a:rPr lang="es-CO" dirty="0"/>
              <a:t>cierta forma, es un modelaje basado en un esquema de flujo grama de procesos, el cual se </a:t>
            </a:r>
            <a:r>
              <a:rPr lang="es-CO" dirty="0" smtClean="0"/>
              <a:t>hace </a:t>
            </a:r>
            <a:r>
              <a:rPr lang="es-CO" dirty="0"/>
              <a:t>un seguimiento a la entidad a través de la secuencia de procesos que debe seguir. </a:t>
            </a:r>
          </a:p>
        </p:txBody>
      </p:sp>
      <p:sp>
        <p:nvSpPr>
          <p:cNvPr id="3" name="2 Título"/>
          <p:cNvSpPr>
            <a:spLocks noGrp="1"/>
          </p:cNvSpPr>
          <p:nvPr>
            <p:ph type="title"/>
          </p:nvPr>
        </p:nvSpPr>
        <p:spPr/>
        <p:txBody>
          <a:bodyPr/>
          <a:lstStyle/>
          <a:p>
            <a:endParaRPr lang="es-CO"/>
          </a:p>
        </p:txBody>
      </p:sp>
    </p:spTree>
    <p:extLst>
      <p:ext uri="{BB962C8B-B14F-4D97-AF65-F5344CB8AC3E}">
        <p14:creationId xmlns:p14="http://schemas.microsoft.com/office/powerpoint/2010/main" val="1196728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12777"/>
            <a:ext cx="8229600" cy="2880320"/>
          </a:xfrm>
        </p:spPr>
        <p:txBody>
          <a:bodyPr>
            <a:normAutofit/>
          </a:bodyPr>
          <a:lstStyle/>
          <a:p>
            <a:r>
              <a:rPr lang="es-CO" dirty="0" smtClean="0"/>
              <a:t>La inteligencia artificial, consiste en el diseño de procesos que al ejecutarse sobre una arquitectura física producen resultados que maximizan una nueva medida de rendimiento. Se basan en secuencias de entradas que son percibidas.</a:t>
            </a:r>
            <a:endParaRPr lang="es-CO" dirty="0"/>
          </a:p>
        </p:txBody>
      </p:sp>
      <p:sp>
        <p:nvSpPr>
          <p:cNvPr id="2" name="1 Título"/>
          <p:cNvSpPr>
            <a:spLocks noGrp="1"/>
          </p:cNvSpPr>
          <p:nvPr>
            <p:ph type="title"/>
          </p:nvPr>
        </p:nvSpPr>
        <p:spPr>
          <a:xfrm>
            <a:off x="467544" y="260648"/>
            <a:ext cx="8229600" cy="1143000"/>
          </a:xfrm>
        </p:spPr>
        <p:txBody>
          <a:bodyPr/>
          <a:lstStyle/>
          <a:p>
            <a:r>
              <a:rPr lang="es-CO" b="1" dirty="0" smtClean="0">
                <a:solidFill>
                  <a:srgbClr val="FF0000"/>
                </a:solidFill>
              </a:rPr>
              <a:t>¿Defina inteligencia artificial?</a:t>
            </a:r>
            <a:endParaRPr lang="es-CO" b="1" dirty="0">
              <a:solidFill>
                <a:srgbClr val="FF0000"/>
              </a:solidFill>
            </a:endParaRPr>
          </a:p>
        </p:txBody>
      </p:sp>
      <p:pic>
        <p:nvPicPr>
          <p:cNvPr id="1026" name="Picture 2" descr="C:\Users\SANTY\AppData\Local\Microsoft\Windows\Temporary Internet Files\Content.IE5\PVZKEEFQ\skynet-como-a-google-quer-construir-a-melhor-inteligencia-artifici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933057"/>
            <a:ext cx="3583647" cy="268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364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CO" dirty="0" smtClean="0"/>
              <a:t>Un robot es una maquina que puede programarse para que interactúe con objetos y lograr que imite, en cierta forma el comportamiento humano. El principal objetivo es crear dispositivos autónomos que realicen trabajos dificultosos o imposibles para un </a:t>
            </a:r>
            <a:r>
              <a:rPr lang="es-CO" dirty="0" smtClean="0"/>
              <a:t>ser </a:t>
            </a:r>
            <a:r>
              <a:rPr lang="es-CO" dirty="0" smtClean="0"/>
              <a:t>humano.</a:t>
            </a:r>
            <a:endParaRPr lang="es-CO" dirty="0"/>
          </a:p>
        </p:txBody>
      </p:sp>
      <p:sp>
        <p:nvSpPr>
          <p:cNvPr id="2" name="1 Título"/>
          <p:cNvSpPr>
            <a:spLocks noGrp="1"/>
          </p:cNvSpPr>
          <p:nvPr>
            <p:ph type="title"/>
          </p:nvPr>
        </p:nvSpPr>
        <p:spPr/>
        <p:txBody>
          <a:bodyPr/>
          <a:lstStyle/>
          <a:p>
            <a:r>
              <a:rPr lang="es-CO" dirty="0" smtClean="0">
                <a:solidFill>
                  <a:srgbClr val="FF0000"/>
                </a:solidFill>
              </a:rPr>
              <a:t>¿concepto de robótica?</a:t>
            </a:r>
            <a:endParaRPr lang="es-CO" dirty="0">
              <a:solidFill>
                <a:srgbClr val="FF0000"/>
              </a:solidFill>
            </a:endParaRPr>
          </a:p>
        </p:txBody>
      </p:sp>
      <p:pic>
        <p:nvPicPr>
          <p:cNvPr id="2050" name="Picture 2" descr="C:\Users\SANTY\AppData\Local\Microsoft\Windows\Temporary Internet Files\Content.IE5\1UHY8GY5\ers7lr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005064"/>
            <a:ext cx="3003576" cy="26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010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a:solidFill>
                  <a:srgbClr val="FF0000"/>
                </a:solidFill>
              </a:rPr>
              <a:t>Cuadro comparativo sobre robótica e inteligencia artificial.</a:t>
            </a:r>
          </a:p>
        </p:txBody>
      </p:sp>
      <p:sp>
        <p:nvSpPr>
          <p:cNvPr id="3" name="2 Marcador de texto"/>
          <p:cNvSpPr>
            <a:spLocks noGrp="1"/>
          </p:cNvSpPr>
          <p:nvPr>
            <p:ph type="body" idx="1"/>
          </p:nvPr>
        </p:nvSpPr>
        <p:spPr/>
        <p:txBody>
          <a:bodyPr/>
          <a:lstStyle/>
          <a:p>
            <a:r>
              <a:rPr lang="es-CO" b="1" dirty="0"/>
              <a:t>Inteligencia artificial</a:t>
            </a:r>
            <a:r>
              <a:rPr lang="es-CO" b="1" dirty="0" smtClean="0"/>
              <a:t>.</a:t>
            </a:r>
            <a:endParaRPr lang="es-CO" b="1" dirty="0"/>
          </a:p>
          <a:p>
            <a:endParaRPr lang="es-CO" dirty="0"/>
          </a:p>
        </p:txBody>
      </p:sp>
      <p:sp>
        <p:nvSpPr>
          <p:cNvPr id="4" name="3 Marcador de texto"/>
          <p:cNvSpPr>
            <a:spLocks noGrp="1"/>
          </p:cNvSpPr>
          <p:nvPr>
            <p:ph type="body" sz="half" idx="3"/>
          </p:nvPr>
        </p:nvSpPr>
        <p:spPr/>
        <p:txBody>
          <a:bodyPr/>
          <a:lstStyle/>
          <a:p>
            <a:r>
              <a:rPr lang="es-CO" b="1" dirty="0"/>
              <a:t>Robótica.</a:t>
            </a:r>
          </a:p>
          <a:p>
            <a:endParaRPr lang="es-CO" dirty="0"/>
          </a:p>
        </p:txBody>
      </p:sp>
      <p:sp>
        <p:nvSpPr>
          <p:cNvPr id="5" name="4 Marcador de contenido"/>
          <p:cNvSpPr>
            <a:spLocks noGrp="1"/>
          </p:cNvSpPr>
          <p:nvPr>
            <p:ph sz="quarter" idx="2"/>
          </p:nvPr>
        </p:nvSpPr>
        <p:spPr/>
        <p:txBody>
          <a:bodyPr/>
          <a:lstStyle/>
          <a:p>
            <a:r>
              <a:rPr lang="es-CO" dirty="0" smtClean="0"/>
              <a:t>Utilizan </a:t>
            </a:r>
            <a:r>
              <a:rPr lang="es-CO" dirty="0"/>
              <a:t>técnicas de razonamiento para hacer sus propias decisiones y resolver problemas.</a:t>
            </a:r>
          </a:p>
          <a:p>
            <a:r>
              <a:rPr lang="es-CO" dirty="0"/>
              <a:t>son adaptablemente automáticos ya que  se pueden reprogramar.</a:t>
            </a:r>
          </a:p>
          <a:p>
            <a:endParaRPr lang="es-CO" dirty="0"/>
          </a:p>
        </p:txBody>
      </p:sp>
      <p:sp>
        <p:nvSpPr>
          <p:cNvPr id="6" name="5 Marcador de contenido"/>
          <p:cNvSpPr>
            <a:spLocks noGrp="1"/>
          </p:cNvSpPr>
          <p:nvPr>
            <p:ph sz="quarter" idx="4"/>
          </p:nvPr>
        </p:nvSpPr>
        <p:spPr/>
        <p:txBody>
          <a:bodyPr/>
          <a:lstStyle/>
          <a:p>
            <a:r>
              <a:rPr lang="es-CO" dirty="0" smtClean="0"/>
              <a:t>Estos </a:t>
            </a:r>
            <a:r>
              <a:rPr lang="es-CO" dirty="0"/>
              <a:t>son controlados por sensores basadas en datos cerrados.</a:t>
            </a:r>
          </a:p>
          <a:p>
            <a:r>
              <a:rPr lang="es-CO" dirty="0"/>
              <a:t>Regeneran secuencias de instrucciones grabadas</a:t>
            </a:r>
            <a:r>
              <a:rPr lang="es-CO" dirty="0" smtClean="0"/>
              <a:t>.</a:t>
            </a:r>
          </a:p>
          <a:p>
            <a:r>
              <a:rPr lang="es-CO" dirty="0" smtClean="0"/>
              <a:t>No tienen razonamiento propio de resolución de problemas.</a:t>
            </a:r>
            <a:endParaRPr lang="es-CO" dirty="0"/>
          </a:p>
          <a:p>
            <a:endParaRPr lang="es-CO" dirty="0"/>
          </a:p>
        </p:txBody>
      </p:sp>
    </p:spTree>
    <p:extLst>
      <p:ext uri="{BB962C8B-B14F-4D97-AF65-F5344CB8AC3E}">
        <p14:creationId xmlns:p14="http://schemas.microsoft.com/office/powerpoint/2010/main" val="3830101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CO" dirty="0">
                <a:solidFill>
                  <a:srgbClr val="FF0000"/>
                </a:solidFill>
              </a:rPr>
              <a:t>Simulación Discreta: </a:t>
            </a:r>
            <a:endParaRPr lang="es-CO" dirty="0" smtClean="0">
              <a:solidFill>
                <a:srgbClr val="FF0000"/>
              </a:solidFill>
            </a:endParaRPr>
          </a:p>
          <a:p>
            <a:pPr marL="109728" indent="0">
              <a:buNone/>
            </a:pPr>
            <a:r>
              <a:rPr lang="es-CO" dirty="0" smtClean="0"/>
              <a:t>modelación </a:t>
            </a:r>
            <a:r>
              <a:rPr lang="es-CO" dirty="0"/>
              <a:t>de un sistema por medio de una representación en la cual el estado de las variables cambian instantáneamente en instante de tiempo separados</a:t>
            </a:r>
            <a:r>
              <a:rPr lang="es-CO" dirty="0" smtClean="0"/>
              <a:t>.</a:t>
            </a:r>
            <a:endParaRPr lang="es-CO" dirty="0"/>
          </a:p>
        </p:txBody>
      </p:sp>
      <p:sp>
        <p:nvSpPr>
          <p:cNvPr id="3" name="2 Título"/>
          <p:cNvSpPr>
            <a:spLocks noGrp="1"/>
          </p:cNvSpPr>
          <p:nvPr>
            <p:ph type="title"/>
          </p:nvPr>
        </p:nvSpPr>
        <p:spPr/>
        <p:txBody>
          <a:bodyPr/>
          <a:lstStyle/>
          <a:p>
            <a:r>
              <a:rPr lang="es-CO" dirty="0" smtClean="0">
                <a:solidFill>
                  <a:srgbClr val="FF0000"/>
                </a:solidFill>
              </a:rPr>
              <a:t>Tipos de simulación.</a:t>
            </a:r>
            <a:endParaRPr lang="es-CO" dirty="0">
              <a:solidFill>
                <a:srgbClr val="FF0000"/>
              </a:solidFill>
            </a:endParaRPr>
          </a:p>
        </p:txBody>
      </p:sp>
    </p:spTree>
    <p:extLst>
      <p:ext uri="{BB962C8B-B14F-4D97-AF65-F5344CB8AC3E}">
        <p14:creationId xmlns:p14="http://schemas.microsoft.com/office/powerpoint/2010/main" val="416852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CO" dirty="0">
                <a:solidFill>
                  <a:srgbClr val="FF0000"/>
                </a:solidFill>
              </a:rPr>
              <a:t> Simulación </a:t>
            </a:r>
            <a:r>
              <a:rPr lang="es-CO" dirty="0" smtClean="0">
                <a:solidFill>
                  <a:srgbClr val="FF0000"/>
                </a:solidFill>
              </a:rPr>
              <a:t>Continua: </a:t>
            </a:r>
          </a:p>
          <a:p>
            <a:pPr marL="109728" indent="0">
              <a:buNone/>
            </a:pPr>
            <a:r>
              <a:rPr lang="es-CO" dirty="0" smtClean="0"/>
              <a:t>modelación </a:t>
            </a:r>
            <a:r>
              <a:rPr lang="es-CO" dirty="0"/>
              <a:t>de un sistema por medio de una representación en la cual las variables de estado cambian continuamente en el tiempo. Típicamente, los modelos de simulación continua involucran ecuaciones diferenciales que determinan las relaciones de las tasas de cambios de las variables de estado en el </a:t>
            </a:r>
            <a:r>
              <a:rPr lang="es-CO" dirty="0" smtClean="0"/>
              <a:t>tiempo.</a:t>
            </a:r>
            <a:endParaRPr lang="es-CO" dirty="0"/>
          </a:p>
        </p:txBody>
      </p:sp>
      <p:sp>
        <p:nvSpPr>
          <p:cNvPr id="3" name="2 Título"/>
          <p:cNvSpPr>
            <a:spLocks noGrp="1"/>
          </p:cNvSpPr>
          <p:nvPr>
            <p:ph type="title"/>
          </p:nvPr>
        </p:nvSpPr>
        <p:spPr/>
        <p:txBody>
          <a:bodyPr/>
          <a:lstStyle/>
          <a:p>
            <a:endParaRPr lang="es-CO" dirty="0"/>
          </a:p>
        </p:txBody>
      </p:sp>
    </p:spTree>
    <p:extLst>
      <p:ext uri="{BB962C8B-B14F-4D97-AF65-F5344CB8AC3E}">
        <p14:creationId xmlns:p14="http://schemas.microsoft.com/office/powerpoint/2010/main" val="4236484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CO" dirty="0">
                <a:solidFill>
                  <a:srgbClr val="FF0000"/>
                </a:solidFill>
              </a:rPr>
              <a:t>Simulación Combinada </a:t>
            </a:r>
            <a:r>
              <a:rPr lang="es-CO" dirty="0" smtClean="0">
                <a:solidFill>
                  <a:srgbClr val="FF0000"/>
                </a:solidFill>
              </a:rPr>
              <a:t>Discreta-Continua: </a:t>
            </a:r>
          </a:p>
          <a:p>
            <a:pPr marL="109728" indent="0">
              <a:buNone/>
            </a:pPr>
            <a:r>
              <a:rPr lang="es-CO" dirty="0" smtClean="0"/>
              <a:t>modelación </a:t>
            </a:r>
            <a:r>
              <a:rPr lang="es-CO" dirty="0"/>
              <a:t>de un sistema por medio de una representación en la cual unas variables de estado cambian continuamente con respecto al tiempo y otras cambian instantáneamente en instante de tiempo separados. Es una simulación en la cual interactúan variables de estado discretas y </a:t>
            </a:r>
            <a:r>
              <a:rPr lang="es-CO" dirty="0" smtClean="0"/>
              <a:t>continuas.</a:t>
            </a:r>
            <a:endParaRPr lang="es-CO" dirty="0"/>
          </a:p>
        </p:txBody>
      </p:sp>
      <p:sp>
        <p:nvSpPr>
          <p:cNvPr id="3" name="2 Título"/>
          <p:cNvSpPr>
            <a:spLocks noGrp="1"/>
          </p:cNvSpPr>
          <p:nvPr>
            <p:ph type="title"/>
          </p:nvPr>
        </p:nvSpPr>
        <p:spPr/>
        <p:txBody>
          <a:bodyPr/>
          <a:lstStyle/>
          <a:p>
            <a:endParaRPr lang="es-CO"/>
          </a:p>
        </p:txBody>
      </p:sp>
    </p:spTree>
    <p:extLst>
      <p:ext uri="{BB962C8B-B14F-4D97-AF65-F5344CB8AC3E}">
        <p14:creationId xmlns:p14="http://schemas.microsoft.com/office/powerpoint/2010/main" val="3328651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CO" dirty="0">
                <a:solidFill>
                  <a:srgbClr val="FF0000"/>
                </a:solidFill>
              </a:rPr>
              <a:t>Simulación Determinística y/o Estocástica: </a:t>
            </a:r>
            <a:endParaRPr lang="es-CO" dirty="0" smtClean="0">
              <a:solidFill>
                <a:srgbClr val="FF0000"/>
              </a:solidFill>
            </a:endParaRPr>
          </a:p>
          <a:p>
            <a:pPr marL="109728" indent="0">
              <a:buNone/>
            </a:pPr>
            <a:r>
              <a:rPr lang="es-CO" dirty="0" smtClean="0"/>
              <a:t>una </a:t>
            </a:r>
            <a:r>
              <a:rPr lang="es-CO" dirty="0"/>
              <a:t>simulación determinística es aquella que utiliza únicamente datos de </a:t>
            </a:r>
            <a:r>
              <a:rPr lang="es-CO" dirty="0" smtClean="0"/>
              <a:t>entrada  </a:t>
            </a:r>
            <a:r>
              <a:rPr lang="es-CO" dirty="0"/>
              <a:t>determinísticos, no utiliza ningún dato de entrada </a:t>
            </a:r>
            <a:r>
              <a:rPr lang="es-CO" dirty="0" smtClean="0"/>
              <a:t>riesgosa. </a:t>
            </a:r>
            <a:r>
              <a:rPr lang="es-CO" dirty="0"/>
              <a:t>En cambio un modelo de simulación estocástico incorpora algunos datos de entrada </a:t>
            </a:r>
            <a:r>
              <a:rPr lang="es-CO" dirty="0" smtClean="0"/>
              <a:t>dificultosa </a:t>
            </a:r>
            <a:r>
              <a:rPr lang="es-CO" dirty="0"/>
              <a:t>al utilizar distribuciones de probabilidad. </a:t>
            </a:r>
          </a:p>
        </p:txBody>
      </p:sp>
      <p:sp>
        <p:nvSpPr>
          <p:cNvPr id="3" name="2 Título"/>
          <p:cNvSpPr>
            <a:spLocks noGrp="1"/>
          </p:cNvSpPr>
          <p:nvPr>
            <p:ph type="title"/>
          </p:nvPr>
        </p:nvSpPr>
        <p:spPr/>
        <p:txBody>
          <a:bodyPr/>
          <a:lstStyle/>
          <a:p>
            <a:endParaRPr lang="es-CO"/>
          </a:p>
        </p:txBody>
      </p:sp>
    </p:spTree>
    <p:extLst>
      <p:ext uri="{BB962C8B-B14F-4D97-AF65-F5344CB8AC3E}">
        <p14:creationId xmlns:p14="http://schemas.microsoft.com/office/powerpoint/2010/main" val="750307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r>
              <a:rPr lang="es-CO" dirty="0">
                <a:solidFill>
                  <a:srgbClr val="FF0000"/>
                </a:solidFill>
              </a:rPr>
              <a:t>Simulación estática y dinámica: </a:t>
            </a:r>
            <a:endParaRPr lang="es-CO" dirty="0" smtClean="0">
              <a:solidFill>
                <a:srgbClr val="FF0000"/>
              </a:solidFill>
            </a:endParaRPr>
          </a:p>
          <a:p>
            <a:pPr marL="109728" indent="0">
              <a:buNone/>
            </a:pPr>
            <a:r>
              <a:rPr lang="es-CO" dirty="0" smtClean="0"/>
              <a:t>La </a:t>
            </a:r>
            <a:r>
              <a:rPr lang="es-CO" dirty="0"/>
              <a:t>simulación estática es aquella en la cual el tiempo no juega un papel importante, en contraste con la dinámica en la cual si es muy </a:t>
            </a:r>
            <a:r>
              <a:rPr lang="es-CO" dirty="0" smtClean="0"/>
              <a:t>importante.</a:t>
            </a:r>
          </a:p>
          <a:p>
            <a:endParaRPr lang="es-CO" dirty="0" smtClean="0"/>
          </a:p>
          <a:p>
            <a:r>
              <a:rPr lang="es-CO" dirty="0" smtClean="0">
                <a:solidFill>
                  <a:srgbClr val="FF0000"/>
                </a:solidFill>
              </a:rPr>
              <a:t>Simulación </a:t>
            </a:r>
            <a:r>
              <a:rPr lang="es-CO" dirty="0">
                <a:solidFill>
                  <a:srgbClr val="FF0000"/>
                </a:solidFill>
              </a:rPr>
              <a:t>con Orientación hacia los eventos: </a:t>
            </a:r>
            <a:endParaRPr lang="es-CO" dirty="0" smtClean="0">
              <a:solidFill>
                <a:srgbClr val="FF0000"/>
              </a:solidFill>
            </a:endParaRPr>
          </a:p>
          <a:p>
            <a:pPr marL="109728" indent="0">
              <a:buNone/>
            </a:pPr>
            <a:r>
              <a:rPr lang="es-CO" dirty="0" smtClean="0"/>
              <a:t>modelaje </a:t>
            </a:r>
            <a:r>
              <a:rPr lang="es-CO" dirty="0"/>
              <a:t>con un enfoque hacia los eventos, en el cual la lógica del modelo gira alrededor de los eventos que ocurren instante a instante, registrando el estado de todos los eventos, entidades, atributos y variables del modelo en todo momento.</a:t>
            </a:r>
          </a:p>
        </p:txBody>
      </p:sp>
      <p:sp>
        <p:nvSpPr>
          <p:cNvPr id="3" name="2 Título"/>
          <p:cNvSpPr>
            <a:spLocks noGrp="1"/>
          </p:cNvSpPr>
          <p:nvPr>
            <p:ph type="title"/>
          </p:nvPr>
        </p:nvSpPr>
        <p:spPr/>
        <p:txBody>
          <a:bodyPr/>
          <a:lstStyle/>
          <a:p>
            <a:endParaRPr lang="es-CO" dirty="0"/>
          </a:p>
        </p:txBody>
      </p:sp>
    </p:spTree>
    <p:extLst>
      <p:ext uri="{BB962C8B-B14F-4D97-AF65-F5344CB8AC3E}">
        <p14:creationId xmlns:p14="http://schemas.microsoft.com/office/powerpoint/2010/main" val="32504625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117</TotalTime>
  <Words>430</Words>
  <Application>Microsoft Office PowerPoint</Application>
  <PresentationFormat>Presentación en pantalla (4:3)</PresentationFormat>
  <Paragraphs>32</Paragraphs>
  <Slides>10</Slides>
  <Notes>0</Notes>
  <HiddenSlides>0</HiddenSlides>
  <MMClips>1</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Concurrencia</vt:lpstr>
      <vt:lpstr>Inteligencia artificial y robótica</vt:lpstr>
      <vt:lpstr>¿Defina inteligencia artificial?</vt:lpstr>
      <vt:lpstr>¿concepto de robótica?</vt:lpstr>
      <vt:lpstr>Cuadro comparativo sobre robótica e inteligencia artificial.</vt:lpstr>
      <vt:lpstr>Tipos de simulación.</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Inteligencia artificial y robótica</dc:title>
  <dc:creator>SANTY</dc:creator>
  <cp:lastModifiedBy>USER</cp:lastModifiedBy>
  <cp:revision>9</cp:revision>
  <dcterms:created xsi:type="dcterms:W3CDTF">2016-05-05T02:27:38Z</dcterms:created>
  <dcterms:modified xsi:type="dcterms:W3CDTF">2016-05-15T19:25:39Z</dcterms:modified>
</cp:coreProperties>
</file>